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embeddedFontLst>
    <p:embeddedFont>
      <p:font typeface="Bradley Hand ITC" pitchFamily="66" charset="0"/>
      <p:regular r:id="rId22"/>
    </p:embeddedFont>
    <p:embeddedFont>
      <p:font typeface="Tw Cen MT" pitchFamily="34" charset="0"/>
      <p:regular r:id="rId23"/>
      <p:bold r:id="rId24"/>
      <p:italic r:id="rId25"/>
      <p:boldItalic r:id="rId26"/>
    </p:embeddedFont>
  </p:embeddedFontLst>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CB560F8-193D-4667-8C99-ADB873CCD627}" type="datetimeFigureOut">
              <a:rPr lang="es-CO" smtClean="0"/>
              <a:t>22/09/2018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D6A1B45-504D-41CD-83AC-92E0EF17FCD2}" type="slidenum">
              <a:rPr lang="es-CO" smtClean="0"/>
              <a:t>‹Nº›</a:t>
            </a:fld>
            <a:endParaRPr lang="es-CO"/>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CB560F8-193D-4667-8C99-ADB873CCD627}" type="datetimeFigureOut">
              <a:rPr lang="es-CO" smtClean="0"/>
              <a:t>22/09/2018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CB560F8-193D-4667-8C99-ADB873CCD627}" type="datetimeFigureOut">
              <a:rPr lang="es-CO" smtClean="0"/>
              <a:t>22/09/2018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CB560F8-193D-4667-8C99-ADB873CCD627}" type="datetimeFigureOut">
              <a:rPr lang="es-CO" smtClean="0"/>
              <a:t>22/09/2018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BCB560F8-193D-4667-8C99-ADB873CCD627}" type="datetimeFigureOut">
              <a:rPr lang="es-CO" smtClean="0"/>
              <a:t>22/09/2018</a:t>
            </a:fld>
            <a:endParaRPr lang="es-CO"/>
          </a:p>
        </p:txBody>
      </p:sp>
      <p:sp>
        <p:nvSpPr>
          <p:cNvPr id="91" name="Footer Placeholder 90"/>
          <p:cNvSpPr>
            <a:spLocks noGrp="1"/>
          </p:cNvSpPr>
          <p:nvPr>
            <p:ph type="ftr" sz="quarter" idx="11"/>
          </p:nvPr>
        </p:nvSpPr>
        <p:spPr/>
        <p:txBody>
          <a:bodyPr/>
          <a:lstStyle/>
          <a:p>
            <a:endParaRPr lang="es-CO"/>
          </a:p>
        </p:txBody>
      </p:sp>
      <p:sp>
        <p:nvSpPr>
          <p:cNvPr id="92" name="Slide Number Placeholder 91"/>
          <p:cNvSpPr>
            <a:spLocks noGrp="1"/>
          </p:cNvSpPr>
          <p:nvPr>
            <p:ph type="sldNum" sz="quarter" idx="12"/>
          </p:nvPr>
        </p:nvSpPr>
        <p:spPr/>
        <p:txBody>
          <a:bodyPr/>
          <a:lstStyle/>
          <a:p>
            <a:fld id="{5D6A1B45-504D-41CD-83AC-92E0EF17FCD2}"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BCB560F8-193D-4667-8C99-ADB873CCD627}" type="datetimeFigureOut">
              <a:rPr lang="es-CO" smtClean="0"/>
              <a:t>22/09/2018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BCB560F8-193D-4667-8C99-ADB873CCD627}" type="datetimeFigureOut">
              <a:rPr lang="es-CO" smtClean="0"/>
              <a:t>22/09/2018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CB560F8-193D-4667-8C99-ADB873CCD627}" type="datetimeFigureOut">
              <a:rPr lang="es-CO" smtClean="0"/>
              <a:t>22/09/2018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560F8-193D-4667-8C99-ADB873CCD627}" type="datetimeFigureOut">
              <a:rPr lang="es-CO" smtClean="0"/>
              <a:t>22/09/2018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D6A1B45-504D-41CD-83AC-92E0EF17FCD2}"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CB560F8-193D-4667-8C99-ADB873CCD627}" type="datetimeFigureOut">
              <a:rPr lang="es-CO" smtClean="0"/>
              <a:t>22/09/2018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D6A1B45-504D-41CD-83AC-92E0EF17FCD2}" type="slidenum">
              <a:rPr lang="es-CO" smtClean="0"/>
              <a:t>‹Nº›</a:t>
            </a:fld>
            <a:endParaRPr lang="es-CO"/>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BCB560F8-193D-4667-8C99-ADB873CCD627}" type="datetimeFigureOut">
              <a:rPr lang="es-CO" smtClean="0"/>
              <a:t>22/09/2018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D6A1B45-504D-41CD-83AC-92E0EF17FCD2}" type="slidenum">
              <a:rPr lang="es-CO" smtClean="0"/>
              <a:t>‹Nº›</a:t>
            </a:fld>
            <a:endParaRPr lang="es-CO"/>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CB560F8-193D-4667-8C99-ADB873CCD627}" type="datetimeFigureOut">
              <a:rPr lang="es-CO" smtClean="0"/>
              <a:t>22/09/2018</a:t>
            </a:fld>
            <a:endParaRPr lang="es-CO"/>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CO"/>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D6A1B45-504D-41CD-83AC-92E0EF17FCD2}"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asaude.com/es/alimentos-con-fibr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uasaude.com/es/alimentos-para-ganar-masa-muscul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tuasaude.com/es/dieta-baja-en-carbohidrat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uasaude.com/es/indice-glucemico-de-los-alimento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65" y="1844824"/>
            <a:ext cx="7223720" cy="1672335"/>
          </a:xfrm>
        </p:spPr>
        <p:txBody>
          <a:bodyPr>
            <a:noAutofit/>
          </a:bodyPr>
          <a:lstStyle/>
          <a:p>
            <a:r>
              <a:rPr lang="es-CO" sz="7200" dirty="0">
                <a:solidFill>
                  <a:schemeClr val="accent2">
                    <a:lumMod val="20000"/>
                    <a:lumOff val="80000"/>
                  </a:schemeClr>
                </a:solidFill>
                <a:latin typeface="Bradley Hand ITC" pitchFamily="66" charset="0"/>
              </a:rPr>
              <a:t>C</a:t>
            </a:r>
            <a:r>
              <a:rPr lang="es-CO" sz="7200" dirty="0" smtClean="0">
                <a:solidFill>
                  <a:schemeClr val="accent2">
                    <a:lumMod val="20000"/>
                    <a:lumOff val="80000"/>
                  </a:schemeClr>
                </a:solidFill>
                <a:latin typeface="Bradley Hand ITC" pitchFamily="66" charset="0"/>
              </a:rPr>
              <a:t>arbohidratos</a:t>
            </a:r>
            <a:endParaRPr lang="es-CO" sz="7200" dirty="0">
              <a:solidFill>
                <a:schemeClr val="accent2">
                  <a:lumMod val="20000"/>
                  <a:lumOff val="80000"/>
                </a:schemeClr>
              </a:solidFill>
              <a:latin typeface="Bradley Hand ITC" pitchFamily="66" charset="0"/>
            </a:endParaRPr>
          </a:p>
        </p:txBody>
      </p:sp>
    </p:spTree>
    <p:extLst>
      <p:ext uri="{BB962C8B-B14F-4D97-AF65-F5344CB8AC3E}">
        <p14:creationId xmlns:p14="http://schemas.microsoft.com/office/powerpoint/2010/main" val="1375516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692695"/>
            <a:ext cx="8154842" cy="1224137"/>
          </a:xfrm>
        </p:spPr>
        <p:txBody>
          <a:bodyPr>
            <a:normAutofit fontScale="90000"/>
          </a:bodyPr>
          <a:lstStyle/>
          <a:p>
            <a:pPr algn="ctr" fontAlgn="t"/>
            <a:r>
              <a:rPr lang="es-CO" b="0" dirty="0">
                <a:solidFill>
                  <a:srgbClr val="00B0F0"/>
                </a:solidFill>
                <a:effectLst>
                  <a:outerShdw blurRad="38100" dist="38100" dir="2700000" algn="tl">
                    <a:srgbClr val="000000">
                      <a:alpha val="43137"/>
                    </a:srgbClr>
                  </a:outerShdw>
                </a:effectLst>
              </a:rPr>
              <a:t>A continuación presentamos algunas buenas fuentes de carbohidratos por su elevado contenido de fibra</a:t>
            </a:r>
            <a:r>
              <a:rPr lang="es-CO" b="0" dirty="0" smtClean="0">
                <a:solidFill>
                  <a:srgbClr val="00B0F0"/>
                </a:solidFill>
                <a:effectLst>
                  <a:outerShdw blurRad="38100" dist="38100" dir="2700000" algn="tl">
                    <a:srgbClr val="000000">
                      <a:alpha val="43137"/>
                    </a:srgbClr>
                  </a:outerShdw>
                </a:effectLst>
              </a:rPr>
              <a:t>:</a:t>
            </a:r>
            <a:endParaRPr lang="es-CO" dirty="0">
              <a:solidFill>
                <a:srgbClr val="00B0F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48701" y="2144930"/>
            <a:ext cx="8229600" cy="4525963"/>
          </a:xfrm>
        </p:spPr>
        <p:txBody>
          <a:bodyPr>
            <a:normAutofit fontScale="92500"/>
          </a:bodyPr>
          <a:lstStyle/>
          <a:p>
            <a:r>
              <a:rPr lang="es-CO" b="1" dirty="0">
                <a:solidFill>
                  <a:schemeClr val="accent2">
                    <a:lumMod val="40000"/>
                    <a:lumOff val="60000"/>
                  </a:schemeClr>
                </a:solidFill>
              </a:rPr>
              <a:t>Frutas ricas en fibras: </a:t>
            </a:r>
            <a:r>
              <a:rPr lang="es-CO" dirty="0">
                <a:solidFill>
                  <a:schemeClr val="accent2">
                    <a:lumMod val="40000"/>
                    <a:lumOff val="60000"/>
                  </a:schemeClr>
                </a:solidFill>
              </a:rPr>
              <a:t>ciruela, papaya y durazno.</a:t>
            </a:r>
          </a:p>
          <a:p>
            <a:r>
              <a:rPr lang="es-CO" b="1" dirty="0">
                <a:solidFill>
                  <a:schemeClr val="accent2">
                    <a:lumMod val="40000"/>
                    <a:lumOff val="60000"/>
                  </a:schemeClr>
                </a:solidFill>
              </a:rPr>
              <a:t>Alimentos integrales: </a:t>
            </a:r>
            <a:r>
              <a:rPr lang="es-CO" dirty="0">
                <a:solidFill>
                  <a:schemeClr val="accent2">
                    <a:lumMod val="40000"/>
                    <a:lumOff val="60000"/>
                  </a:schemeClr>
                </a:solidFill>
              </a:rPr>
              <a:t>arroz, arroz combinado con granos, pasta integral, pan integral, tortilla de maíz integral o pan con semillas;</a:t>
            </a:r>
          </a:p>
          <a:p>
            <a:r>
              <a:rPr lang="es-CO" b="1" dirty="0">
                <a:solidFill>
                  <a:schemeClr val="accent2">
                    <a:lumMod val="40000"/>
                    <a:lumOff val="60000"/>
                  </a:schemeClr>
                </a:solidFill>
              </a:rPr>
              <a:t>Vegetales:</a:t>
            </a:r>
            <a:r>
              <a:rPr lang="es-CO" dirty="0">
                <a:solidFill>
                  <a:schemeClr val="accent2">
                    <a:lumMod val="40000"/>
                    <a:lumOff val="60000"/>
                  </a:schemeClr>
                </a:solidFill>
              </a:rPr>
              <a:t> repollo, brócoli, coliflor; </a:t>
            </a:r>
          </a:p>
          <a:p>
            <a:r>
              <a:rPr lang="es-CO" b="1" dirty="0">
                <a:solidFill>
                  <a:schemeClr val="accent2">
                    <a:lumMod val="40000"/>
                    <a:lumOff val="60000"/>
                  </a:schemeClr>
                </a:solidFill>
              </a:rPr>
              <a:t>Granos:</a:t>
            </a:r>
            <a:r>
              <a:rPr lang="es-CO" dirty="0">
                <a:solidFill>
                  <a:schemeClr val="accent2">
                    <a:lumMod val="40000"/>
                    <a:lumOff val="60000"/>
                  </a:schemeClr>
                </a:solidFill>
              </a:rPr>
              <a:t> frijoles, lentejas, garbanzos, arvejas o chícharos; </a:t>
            </a:r>
          </a:p>
          <a:p>
            <a:r>
              <a:rPr lang="es-CO" b="1" dirty="0">
                <a:solidFill>
                  <a:schemeClr val="accent2">
                    <a:lumMod val="40000"/>
                    <a:lumOff val="60000"/>
                  </a:schemeClr>
                </a:solidFill>
              </a:rPr>
              <a:t>Cereales</a:t>
            </a:r>
            <a:r>
              <a:rPr lang="es-CO" dirty="0">
                <a:solidFill>
                  <a:schemeClr val="accent2">
                    <a:lumMod val="40000"/>
                    <a:lumOff val="60000"/>
                  </a:schemeClr>
                </a:solidFill>
              </a:rPr>
              <a:t>: avena;</a:t>
            </a:r>
          </a:p>
          <a:p>
            <a:r>
              <a:rPr lang="es-CO" b="1" dirty="0">
                <a:solidFill>
                  <a:schemeClr val="accent2">
                    <a:lumMod val="40000"/>
                    <a:lumOff val="60000"/>
                  </a:schemeClr>
                </a:solidFill>
              </a:rPr>
              <a:t>Tubérculos:</a:t>
            </a:r>
            <a:r>
              <a:rPr lang="es-CO" dirty="0">
                <a:solidFill>
                  <a:schemeClr val="accent2">
                    <a:lumMod val="40000"/>
                    <a:lumOff val="60000"/>
                  </a:schemeClr>
                </a:solidFill>
              </a:rPr>
              <a:t> batata dulce y ñame</a:t>
            </a:r>
            <a:r>
              <a:rPr lang="es-CO" dirty="0" smtClean="0">
                <a:solidFill>
                  <a:schemeClr val="accent2">
                    <a:lumMod val="40000"/>
                    <a:lumOff val="60000"/>
                  </a:schemeClr>
                </a:solidFill>
              </a:rPr>
              <a:t>.</a:t>
            </a:r>
          </a:p>
          <a:p>
            <a:pPr fontAlgn="t"/>
            <a:r>
              <a:rPr lang="es-CO" dirty="0"/>
              <a:t>Los alimentos ricos en azúcar como las tortas, galletas, barras de cereales y dulces en general, no deben ser consumidos si se desea perder peso o aumentar la masa muscular.</a:t>
            </a:r>
          </a:p>
          <a:p>
            <a:pPr fontAlgn="t"/>
            <a:r>
              <a:rPr lang="es-CO" dirty="0"/>
              <a:t>Vea más sobre los </a:t>
            </a:r>
            <a:r>
              <a:rPr lang="es-CO" u="sng" dirty="0">
                <a:hlinkClick r:id="rId2"/>
              </a:rPr>
              <a:t>alimentos con fibra</a:t>
            </a:r>
            <a:r>
              <a:rPr lang="es-CO" dirty="0"/>
              <a:t>.</a:t>
            </a:r>
          </a:p>
          <a:p>
            <a:pPr marL="0" indent="0">
              <a:buNone/>
            </a:pPr>
            <a:endParaRPr lang="es-CO" dirty="0" smtClean="0">
              <a:solidFill>
                <a:srgbClr val="C00000"/>
              </a:solidFill>
            </a:endParaRPr>
          </a:p>
          <a:p>
            <a:endParaRPr lang="es-CO" dirty="0"/>
          </a:p>
        </p:txBody>
      </p:sp>
    </p:spTree>
    <p:extLst>
      <p:ext uri="{BB962C8B-B14F-4D97-AF65-F5344CB8AC3E}">
        <p14:creationId xmlns:p14="http://schemas.microsoft.com/office/powerpoint/2010/main" val="4169378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980728"/>
            <a:ext cx="8229600" cy="1143000"/>
          </a:xfrm>
        </p:spPr>
        <p:txBody>
          <a:bodyPr>
            <a:noAutofit/>
          </a:bodyPr>
          <a:lstStyle/>
          <a:p>
            <a:pPr fontAlgn="t"/>
            <a:r>
              <a:rPr lang="es-CO" sz="3200" dirty="0">
                <a:solidFill>
                  <a:srgbClr val="FFFF00"/>
                </a:solidFill>
                <a:latin typeface="AR CHRISTY" pitchFamily="2" charset="0"/>
              </a:rPr>
              <a:t>¿Cómo usar los carbohidratos para aumentar la masa muscular?</a:t>
            </a:r>
            <a:br>
              <a:rPr lang="es-CO" sz="3200" dirty="0">
                <a:solidFill>
                  <a:srgbClr val="FFFF00"/>
                </a:solidFill>
                <a:latin typeface="AR CHRISTY" pitchFamily="2" charset="0"/>
              </a:rPr>
            </a:br>
            <a:r>
              <a:rPr lang="es-CO" sz="3200" dirty="0">
                <a:solidFill>
                  <a:srgbClr val="FFFF00"/>
                </a:solidFill>
                <a:latin typeface="AR CHRISTY" pitchFamily="2" charset="0"/>
              </a:rPr>
              <a:t/>
            </a:r>
            <a:br>
              <a:rPr lang="es-CO" sz="3200" dirty="0">
                <a:solidFill>
                  <a:srgbClr val="FFFF00"/>
                </a:solidFill>
                <a:latin typeface="AR CHRISTY" pitchFamily="2" charset="0"/>
              </a:rPr>
            </a:br>
            <a:endParaRPr lang="es-CO" sz="3200" dirty="0">
              <a:solidFill>
                <a:srgbClr val="FFFF00"/>
              </a:solidFill>
              <a:latin typeface="AR CHRISTY" pitchFamily="2" charset="0"/>
            </a:endParaRPr>
          </a:p>
        </p:txBody>
      </p:sp>
      <p:sp>
        <p:nvSpPr>
          <p:cNvPr id="3" name="2 Marcador de contenido"/>
          <p:cNvSpPr>
            <a:spLocks noGrp="1"/>
          </p:cNvSpPr>
          <p:nvPr>
            <p:ph idx="1"/>
          </p:nvPr>
        </p:nvSpPr>
        <p:spPr/>
        <p:txBody>
          <a:bodyPr>
            <a:normAutofit lnSpcReduction="10000"/>
          </a:bodyPr>
          <a:lstStyle/>
          <a:p>
            <a:pPr fontAlgn="t"/>
            <a:r>
              <a:rPr lang="es-CO" dirty="0"/>
              <a:t>Para ganar masa muscular se deben consumir varias porciones de carbohidratos complejos a lo largo del día y en la merienda antes del entrenamiento, porque proporcionan la energía que el organismo necesita para realizar la actividad física, después del entrenamiento (hasta 1 hora después) se recomienda consumir algún alimento rico en proteína como el yogur por ejemplo, para facilitar el aumento de la masa muscular. Sin embargo, para obtener mejores resultados lo ideal es consultar un nutricionista que elaborará un plan nutricional adaptado a las necesidades individuales de cada persona. Vea los </a:t>
            </a:r>
            <a:r>
              <a:rPr lang="es-CO" u="sng" dirty="0">
                <a:hlinkClick r:id="rId2"/>
              </a:rPr>
              <a:t>alimentos para aumentar la masa muscular</a:t>
            </a:r>
            <a:r>
              <a:rPr lang="es-CO" dirty="0"/>
              <a:t>. </a:t>
            </a:r>
          </a:p>
          <a:p>
            <a:r>
              <a:rPr lang="es-CO" dirty="0"/>
              <a:t/>
            </a:r>
            <a:br>
              <a:rPr lang="es-CO" dirty="0"/>
            </a:br>
            <a:endParaRPr lang="es-CO" dirty="0"/>
          </a:p>
        </p:txBody>
      </p:sp>
    </p:spTree>
    <p:extLst>
      <p:ext uri="{BB962C8B-B14F-4D97-AF65-F5344CB8AC3E}">
        <p14:creationId xmlns:p14="http://schemas.microsoft.com/office/powerpoint/2010/main" val="1140665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95" y="754634"/>
            <a:ext cx="8229600" cy="1143000"/>
          </a:xfrm>
        </p:spPr>
        <p:txBody>
          <a:bodyPr>
            <a:normAutofit fontScale="90000"/>
          </a:bodyPr>
          <a:lstStyle/>
          <a:p>
            <a:r>
              <a:rPr/>
              <a:t>Clasificación de los carbohidratos según su estructura</a:t>
            </a:r>
            <a:endParaRPr lang="en-US" dirty="0"/>
          </a:p>
        </p:txBody>
      </p:sp>
      <p:sp>
        <p:nvSpPr>
          <p:cNvPr id="3" name="Content Placeholder 2"/>
          <p:cNvSpPr>
            <a:spLocks noGrp="1"/>
          </p:cNvSpPr>
          <p:nvPr>
            <p:ph idx="1"/>
          </p:nvPr>
        </p:nvSpPr>
        <p:spPr>
          <a:xfrm>
            <a:off x="458899" y="2287699"/>
            <a:ext cx="8229600" cy="4525963"/>
          </a:xfrm>
        </p:spPr>
        <p:txBody>
          <a:bodyPr/>
          <a:lstStyle/>
          <a:p>
            <a:pPr lvl="0"/>
            <a:r>
              <a:rPr/>
              <a:t>Los carbohidratos se clasifican en:</a:t>
            </a:r>
          </a:p>
          <a:p>
            <a:pPr lvl="0"/>
            <a:r>
              <a:rPr/>
              <a:t>Monosacáridos.</a:t>
            </a:r>
          </a:p>
          <a:p>
            <a:pPr lvl="0"/>
            <a:r>
              <a:rPr/>
              <a:t>Oligosacáridos.</a:t>
            </a:r>
          </a:p>
          <a:p>
            <a:pPr lvl="0"/>
            <a:r>
              <a:rPr/>
              <a:t>Polisacáridos.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1741" y="217552"/>
            <a:ext cx="3402655" cy="1142150"/>
          </a:xfrm>
        </p:spPr>
        <p:txBody>
          <a:bodyPr/>
          <a:lstStyle/>
          <a:p>
            <a:r>
              <a:rPr/>
              <a:t>Monosacáridos</a:t>
            </a:r>
            <a:endParaRPr lang="en-US" dirty="0"/>
          </a:p>
        </p:txBody>
      </p:sp>
      <p:sp>
        <p:nvSpPr>
          <p:cNvPr id="3" name="Content Placeholder 2"/>
          <p:cNvSpPr>
            <a:spLocks noGrp="1"/>
          </p:cNvSpPr>
          <p:nvPr>
            <p:ph idx="1"/>
          </p:nvPr>
        </p:nvSpPr>
        <p:spPr/>
        <p:txBody>
          <a:bodyPr/>
          <a:lstStyle/>
          <a:p>
            <a:pPr lvl="0"/>
            <a:r>
              <a:rPr/>
              <a:t>Los monosacáridos son compuestos derivados de aldehídos o cetonas y contienen al menos tres átomos de carbono en su estructura. No pueden sufrir procesos de hidrólisis para descomponerse en unidades más simples.</a:t>
            </a:r>
          </a:p>
          <a:p>
            <a:pPr lvl="0"/>
            <a:r>
              <a:rPr/>
              <a:t>De manera general, los monosacáridos son sustancias sólidas, de color blanco y de apariencia cristalina con sabor dulce. Como son sustancias polares, son altamente solubles en agua e insolubles en disolventes no polares.</a:t>
            </a:r>
          </a:p>
          <a:p>
            <a:pPr lvl="0"/>
            <a:r>
              <a:rPr/>
              <a:t>Pueden enlazarse con otros monosacáridos por medio de enlaces glicosídicos y formar una diversidad de compuestos, de gran importancia biológica y estructuralmente muy variados.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705" y="639060"/>
            <a:ext cx="8229600" cy="5969094"/>
          </a:xfrm>
        </p:spPr>
        <p:txBody>
          <a:bodyPr/>
          <a:lstStyle/>
          <a:p>
            <a:pPr lvl="0"/>
            <a:r>
              <a:rPr/>
              <a:t>El número tan alto de moléculas que pueden formar los monosacáridos hace posible que sean ricos tanto en información como en función. </a:t>
            </a:r>
          </a:p>
          <a:p>
            <a:pPr lvl="0"/>
            <a:r>
              <a:rPr/>
              <a:t>De hecho, los carbohidratos son las biomoléculas más abundantes en los organismos.La unión de los monosacáridos da lugar a los disacáridos – como la sacarosa, lactosa y maltosa – y a polímeros de mayor tamaño como el glucógeno, el almidón y la celulosa, los cuales desempeñan funciones de almacenamiento energético, además de funciones estructurales.</a:t>
            </a:r>
          </a:p>
          <a:p>
            <a:pPr lvl="0"/>
            <a:r>
              <a:rPr/>
              <a:t>Los monosacáridos son los carbohidratos más sencillos. Estructuralmente son hidratos de carbono y muchos de ellos pueden ser representados con la fórmula empírica (C-H2O)n. Representan una fuente importante de energía para la células y forman parte de distintas moléculas indispensables para la vida, como el ADN.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cNvPicPr>
            <a:picLocks noChangeAspect="1"/>
          </p:cNvPicPr>
          <p:nvPr/>
        </p:nvPicPr>
        <p:blipFill>
          <a:blip r:embed="rId2"/>
          <a:stretch>
            <a:fillRect/>
          </a:stretch>
        </p:blipFill>
        <p:spPr>
          <a:xfrm>
            <a:off x="1403648" y="1196752"/>
            <a:ext cx="6231644" cy="427100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idx="1"/>
          </p:nvPr>
        </p:nvSpPr>
        <p:spPr>
          <a:xfrm>
            <a:off x="390914" y="1522866"/>
            <a:ext cx="8229600" cy="4974664"/>
          </a:xfrm>
        </p:spPr>
        <p:txBody>
          <a:bodyPr/>
          <a:lstStyle/>
          <a:p>
            <a:r>
              <a:rPr/>
              <a:t>Los oligosacáridos son polímeros de hasta 20 unidades de monosacáridos. La unión de los monosacáridos tiene lugar mediante enlaces glicosídicos, un tipo concreto de enlace acetálico. Los más abundantes son los disacáridos, oligosacáridos formados por dos monosacáridos, iguales o distintos. Los disacáridos pueden seguir uniéndose a otros monosacáridos por medio de enlaces glicosídicos:</a:t>
            </a:r>
            <a:endParaRPr lang="zh-CN" altLang="zh-CN"/>
          </a:p>
          <a:p>
            <a:r>
              <a:rPr/>
              <a:t>Si el disacárido es reductor, se unirá a otros monosacáridos por medio del OH de su carbono anomérico o de cualquier OH alcohólicosi no es reductor, se unirá únicamente por medio de grupos OH alcohólicosAsí se forman los trisacáridos, tetrasacáridos, o en general, oligosacáridos.</a:t>
            </a:r>
          </a:p>
        </p:txBody>
      </p:sp>
      <p:sp>
        <p:nvSpPr>
          <p:cNvPr id="2050" name="Rectangle 2"/>
          <p:cNvSpPr>
            <a:spLocks noGrp="1" noChangeArrowheads="1"/>
          </p:cNvSpPr>
          <p:nvPr>
            <p:ph type="title"/>
          </p:nvPr>
        </p:nvSpPr>
        <p:spPr>
          <a:xfrm>
            <a:off x="3011741" y="237947"/>
            <a:ext cx="3749380" cy="958590"/>
          </a:xfrm>
        </p:spPr>
        <p:txBody>
          <a:bodyPr/>
          <a:lstStyle/>
          <a:p>
            <a:r>
              <a:rPr/>
              <a:t>Oligosacáridos</a:t>
            </a:r>
            <a:endParaRPr lang="zh-CN"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3287" y="489492"/>
            <a:ext cx="8137821" cy="3645556"/>
          </a:xfrm>
        </p:spPr>
        <p:txBody>
          <a:bodyPr/>
          <a:lstStyle/>
          <a:p>
            <a:pPr lvl="0"/>
            <a:r>
              <a:rPr/>
              <a:t>La cadena de oligosacáridos no tiene que ser necesariamente lineal, y de hecho, con mucha frecuencia se encuentran en la Naturaleza oligosacáridos y polisacáridos ramificados.Se ha establecido arbitrariamente un límite de 20 unidades para definir a los oligosacáridos. Por encima de este valor se habla de polisacáridos.</a:t>
            </a:r>
          </a:p>
          <a:p>
            <a:pPr lvl="0"/>
            <a:r>
              <a:rPr/>
              <a:t>Los oligosacáridos suelen estar unidos covalentemente a proteínas o a lípidos formando glicoproteínas y glicolípidos.</a:t>
            </a:r>
          </a:p>
        </p:txBody>
      </p:sp>
      <p:pic>
        <p:nvPicPr>
          <p:cNvPr id="4" name="Picture"/>
          <p:cNvPicPr>
            <a:picLocks noChangeAspect="1"/>
          </p:cNvPicPr>
          <p:nvPr/>
        </p:nvPicPr>
        <p:blipFill>
          <a:blip r:embed="rId2"/>
          <a:stretch>
            <a:fillRect/>
          </a:stretch>
        </p:blipFill>
        <p:spPr>
          <a:xfrm>
            <a:off x="941594" y="3616809"/>
            <a:ext cx="6876696" cy="282138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3719" y="173362"/>
            <a:ext cx="3069528" cy="1142150"/>
          </a:xfrm>
        </p:spPr>
        <p:txBody>
          <a:bodyPr/>
          <a:lstStyle/>
          <a:p>
            <a:r>
              <a:rPr/>
              <a:t>Polisacáridos</a:t>
            </a:r>
            <a:endParaRPr lang="en-US" dirty="0"/>
          </a:p>
        </p:txBody>
      </p:sp>
      <p:sp>
        <p:nvSpPr>
          <p:cNvPr id="3" name="Content Placeholder 2"/>
          <p:cNvSpPr>
            <a:spLocks noGrp="1"/>
          </p:cNvSpPr>
          <p:nvPr>
            <p:ph idx="1"/>
          </p:nvPr>
        </p:nvSpPr>
        <p:spPr/>
        <p:txBody>
          <a:bodyPr/>
          <a:lstStyle/>
          <a:p>
            <a:pPr lvl="0"/>
            <a:r>
              <a:rPr/>
              <a:t>Un polisacárido es un polímero que está compuesto por una extensa sucesión de monosacáridos, unidos entre sí a través de enlaces glucosídicos. Los polisacáridos pueden incluirse dentro del grupo de los hidratos de carbono, que también son conocidos como carbohidratos o glúcidos.</a:t>
            </a:r>
          </a:p>
          <a:p>
            <a:pPr lvl="0"/>
            <a:r>
              <a:rPr/>
              <a:t>Estos polisacáridos cumplen con diferentes funciones en el organismo: contribuyen al desarrollo de las estructuras orgánicas, permiten almacenar energía y actúan como un mecanismo de protección frente a ciertos fenómenos, por ejemplo.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9002"/>
            <a:ext cx="8141220" cy="5447161"/>
          </a:xfrm>
        </p:spPr>
        <p:txBody>
          <a:bodyPr>
            <a:normAutofit lnSpcReduction="10000"/>
          </a:bodyPr>
          <a:lstStyle/>
          <a:p>
            <a:pPr lvl="0"/>
            <a:r>
              <a:rPr/>
              <a:t>La celulosa es el polisacárido más frecuente y la biomolécula natural que tiene mayor presencia en el planeta. Forma parte de las paredes de las células de tipo vegetal, tiene relevancia en la dieta del ser humano (contribuye a la digestión) y se emplea en la producción de papel, barniz, explosivos y otros productos</a:t>
            </a:r>
          </a:p>
          <a:p>
            <a:pPr lvl="0"/>
            <a:r>
              <a:rPr/>
              <a:t> Otropolisacárido muy importante es la quitina, que está presente en el exoesqueleto de diversos insectos, en las paredes de las células de los hongos y en los órganos de ciertos animales. La quitina se emplea en la industria alimenticia y en la farmacéutica, entre otras.</a:t>
            </a:r>
          </a:p>
          <a:p>
            <a:pPr lvl="0"/>
            <a:r>
              <a:rPr/>
              <a:t>El glucógeno (de amplia presencia en el hígado) y el almidón (que aporta más del setenta por ciento de las calorías que ingerimos las personas en todo el planeta) son otros polisacáridos destacados.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a:t>
            </a:r>
            <a:r>
              <a:rPr lang="es-CO" dirty="0" smtClean="0"/>
              <a:t>Que son?</a:t>
            </a:r>
            <a:endParaRPr lang="es-CO" dirty="0"/>
          </a:p>
        </p:txBody>
      </p:sp>
      <p:sp>
        <p:nvSpPr>
          <p:cNvPr id="3" name="2 Marcador de contenido"/>
          <p:cNvSpPr>
            <a:spLocks noGrp="1"/>
          </p:cNvSpPr>
          <p:nvPr>
            <p:ph idx="1"/>
          </p:nvPr>
        </p:nvSpPr>
        <p:spPr/>
        <p:txBody>
          <a:bodyPr>
            <a:normAutofit lnSpcReduction="10000"/>
          </a:bodyPr>
          <a:lstStyle/>
          <a:p>
            <a:pPr fontAlgn="t"/>
            <a:r>
              <a:rPr lang="es-CO" dirty="0"/>
              <a:t>Los alimentos ricos en carbohidratos son la principal fuente de energía para el organismo porque se degradan con rapidez. Algunos ejemplos son pan, los cereales, el arroz y la pasta sin embargo, cuando se consumen en exceso se transforman y se almacenan en forma de grasa en el organismo.</a:t>
            </a:r>
          </a:p>
          <a:p>
            <a:pPr fontAlgn="t"/>
            <a:r>
              <a:rPr lang="es-CO" dirty="0"/>
              <a:t/>
            </a:r>
            <a:br>
              <a:rPr lang="es-CO" dirty="0"/>
            </a:br>
            <a:r>
              <a:rPr lang="es-CO" dirty="0"/>
              <a:t>Es importante no abusar en la ingestión de este tipo de alimentos en general, siendo recomendado comer en promedio de </a:t>
            </a:r>
            <a:r>
              <a:rPr lang="es-CO" b="1" dirty="0"/>
              <a:t>200 a 300 gramos de carbohidratos por día</a:t>
            </a:r>
            <a:r>
              <a:rPr lang="es-CO" dirty="0"/>
              <a:t>, cantidad que varía de acuerdo al peso, a la edad, al sexo y a la actividad física que realice la persona. </a:t>
            </a:r>
          </a:p>
          <a:p>
            <a:r>
              <a:rPr lang="es-CO" dirty="0"/>
              <a:t/>
            </a:r>
            <a:br>
              <a:rPr lang="es-CO" dirty="0"/>
            </a:br>
            <a:endParaRPr lang="es-CO" dirty="0"/>
          </a:p>
        </p:txBody>
      </p:sp>
    </p:spTree>
    <p:extLst>
      <p:ext uri="{BB962C8B-B14F-4D97-AF65-F5344CB8AC3E}">
        <p14:creationId xmlns:p14="http://schemas.microsoft.com/office/powerpoint/2010/main" val="2851651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cNvPicPr>
            <a:picLocks noChangeAspect="1"/>
          </p:cNvPicPr>
          <p:nvPr/>
        </p:nvPicPr>
        <p:blipFill>
          <a:blip r:embed="rId2"/>
          <a:stretch>
            <a:fillRect/>
          </a:stretch>
        </p:blipFill>
        <p:spPr>
          <a:xfrm>
            <a:off x="1331640" y="1196752"/>
            <a:ext cx="6735687" cy="434955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fontAlgn="t"/>
            <a:r>
              <a:rPr lang="es-CO" sz="2800" dirty="0"/>
              <a:t>Sin embargo, en aquellas personas que quieren bajar de peso es importante realizar una dieta con baja cantidad de carbohidratos y alta en fibras, para favorecer la disminución de la grasa corporal, aumentar la sensación de saciedad y mantener el azúcar regulado en la sangre. Conozca</a:t>
            </a:r>
            <a:r>
              <a:rPr lang="es-CO" sz="2800" u="sng" dirty="0">
                <a:hlinkClick r:id="rId2"/>
              </a:rPr>
              <a:t> cómo hacer una dieta baja en carbohidratos</a:t>
            </a:r>
            <a:r>
              <a:rPr lang="es-CO" sz="2800" dirty="0"/>
              <a:t>.</a:t>
            </a:r>
          </a:p>
          <a:p>
            <a:r>
              <a:rPr lang="es-CO" dirty="0"/>
              <a:t/>
            </a:r>
            <a:br>
              <a:rPr lang="es-CO" dirty="0"/>
            </a:br>
            <a:endParaRPr lang="es-CO" dirty="0"/>
          </a:p>
        </p:txBody>
      </p:sp>
    </p:spTree>
    <p:extLst>
      <p:ext uri="{BB962C8B-B14F-4D97-AF65-F5344CB8AC3E}">
        <p14:creationId xmlns:p14="http://schemas.microsoft.com/office/powerpoint/2010/main" val="240101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980728"/>
            <a:ext cx="7447010" cy="4968552"/>
          </a:xfrm>
        </p:spPr>
      </p:pic>
    </p:spTree>
    <p:extLst>
      <p:ext uri="{BB962C8B-B14F-4D97-AF65-F5344CB8AC3E}">
        <p14:creationId xmlns:p14="http://schemas.microsoft.com/office/powerpoint/2010/main" val="4069367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92696"/>
            <a:ext cx="8229600" cy="1143000"/>
          </a:xfrm>
        </p:spPr>
        <p:txBody>
          <a:bodyPr>
            <a:normAutofit fontScale="90000"/>
          </a:bodyPr>
          <a:lstStyle/>
          <a:p>
            <a:pPr fontAlgn="t"/>
            <a:r>
              <a:rPr lang="es-CO" b="0" dirty="0"/>
              <a:t>Alimentos ricos en carbohidratos complejos</a:t>
            </a:r>
            <a:br>
              <a:rPr lang="es-CO" b="0" dirty="0"/>
            </a:br>
            <a:r>
              <a:rPr lang="es-CO" dirty="0"/>
              <a:t/>
            </a:r>
            <a:br>
              <a:rPr lang="es-CO" dirty="0"/>
            </a:br>
            <a:endParaRPr lang="es-CO" dirty="0"/>
          </a:p>
        </p:txBody>
      </p:sp>
      <p:sp>
        <p:nvSpPr>
          <p:cNvPr id="3" name="2 Marcador de contenido"/>
          <p:cNvSpPr>
            <a:spLocks noGrp="1"/>
          </p:cNvSpPr>
          <p:nvPr>
            <p:ph idx="1"/>
          </p:nvPr>
        </p:nvSpPr>
        <p:spPr/>
        <p:txBody>
          <a:bodyPr>
            <a:normAutofit fontScale="92500"/>
          </a:bodyPr>
          <a:lstStyle/>
          <a:p>
            <a:pPr fontAlgn="t"/>
            <a:r>
              <a:rPr lang="es-CO" dirty="0"/>
              <a:t>Los alimentos con carbohidratos complejos son más lentos para ser digeridos por el organismo, siendo liberado el azúcar más lentamente en la sangre y ayudando a producir sensación de saciedad por un período más largo, sobretodo si el alimento contiene una elevada cantidad de fibra. Por esto, suelen ser clasificados entre alimentos con índice glucémico bajo o moderado. Conozca más sobre el </a:t>
            </a:r>
            <a:r>
              <a:rPr lang="es-CO" u="sng" dirty="0">
                <a:hlinkClick r:id="rId2"/>
              </a:rPr>
              <a:t>índice glucémico de los alimentos</a:t>
            </a:r>
            <a:r>
              <a:rPr lang="es-CO" dirty="0"/>
              <a:t>.</a:t>
            </a:r>
          </a:p>
          <a:p>
            <a:pPr fontAlgn="t"/>
            <a:r>
              <a:rPr lang="es-CO" dirty="0"/>
              <a:t>Los alimentos ricos en carbohidratos complejos son alimentos menos dulces y algunos de ellos son: arroz o la pasta integral, así como también los cereales integrales, las lentejas, el garbanzo, los frijoles, las zanahorias, el pan integral, entre otros</a:t>
            </a:r>
            <a:r>
              <a:rPr lang="es-CO" dirty="0" smtClean="0"/>
              <a:t>.</a:t>
            </a:r>
            <a:r>
              <a:rPr lang="es-CO" dirty="0"/>
              <a:t/>
            </a:r>
            <a:br>
              <a:rPr lang="es-CO" dirty="0"/>
            </a:br>
            <a:r>
              <a:rPr lang="es-CO" dirty="0"/>
              <a:t/>
            </a:r>
            <a:br>
              <a:rPr lang="es-CO" dirty="0"/>
            </a:br>
            <a:endParaRPr lang="es-CO" dirty="0"/>
          </a:p>
        </p:txBody>
      </p:sp>
    </p:spTree>
    <p:extLst>
      <p:ext uri="{BB962C8B-B14F-4D97-AF65-F5344CB8AC3E}">
        <p14:creationId xmlns:p14="http://schemas.microsoft.com/office/powerpoint/2010/main" val="1490697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p:txBody>
          <a:bodyPr>
            <a:normAutofit/>
          </a:bodyPr>
          <a:lstStyle/>
          <a:p>
            <a:pPr fontAlgn="t"/>
            <a:r>
              <a:rPr lang="es-CO" dirty="0"/>
              <a:t>Son alimentos ideales para los diabéticos y también para consumir durante un régimen de dieta, además que por lo general tienen un elevado contenido de vitaminas del complejo B, hierro, fibras y minerales.</a:t>
            </a:r>
          </a:p>
          <a:p>
            <a:pPr marL="0" indent="0">
              <a:buNone/>
            </a:pPr>
            <a:r>
              <a:rPr lang="es-CO" dirty="0"/>
              <a:t/>
            </a:r>
            <a:br>
              <a:rPr lang="es-CO" dirty="0"/>
            </a:br>
            <a:endParaRPr lang="es-CO" dirty="0"/>
          </a:p>
        </p:txBody>
      </p:sp>
    </p:spTree>
    <p:extLst>
      <p:ext uri="{BB962C8B-B14F-4D97-AF65-F5344CB8AC3E}">
        <p14:creationId xmlns:p14="http://schemas.microsoft.com/office/powerpoint/2010/main" val="934236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3522" y="2444065"/>
            <a:ext cx="4000500" cy="3891136"/>
          </a:xfr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0343" y="377317"/>
            <a:ext cx="4000500" cy="4253103"/>
          </a:xfrm>
          <a:prstGeom prst="rect">
            <a:avLst/>
          </a:prstGeom>
        </p:spPr>
      </p:pic>
      <p:sp>
        <p:nvSpPr>
          <p:cNvPr id="6" name="5 Rectángulo"/>
          <p:cNvSpPr/>
          <p:nvPr/>
        </p:nvSpPr>
        <p:spPr>
          <a:xfrm>
            <a:off x="323528" y="5733256"/>
            <a:ext cx="3854901" cy="369332"/>
          </a:xfrm>
          <a:prstGeom prst="rect">
            <a:avLst/>
          </a:prstGeom>
        </p:spPr>
        <p:txBody>
          <a:bodyPr wrap="none">
            <a:spAutoFit/>
          </a:bodyPr>
          <a:lstStyle/>
          <a:p>
            <a:r>
              <a:rPr lang="es-CO" dirty="0"/>
              <a:t>Alimentos ricos en carbohidratos simples</a:t>
            </a:r>
          </a:p>
        </p:txBody>
      </p:sp>
      <p:sp>
        <p:nvSpPr>
          <p:cNvPr id="7" name="6 Rectángulo"/>
          <p:cNvSpPr/>
          <p:nvPr/>
        </p:nvSpPr>
        <p:spPr>
          <a:xfrm>
            <a:off x="285537" y="370518"/>
            <a:ext cx="4096104" cy="486093"/>
          </a:xfrm>
          <a:prstGeom prst="rect">
            <a:avLst/>
          </a:prstGeom>
        </p:spPr>
        <p:txBody>
          <a:bodyPr wrap="none">
            <a:spAutoFit/>
          </a:bodyPr>
          <a:lstStyle/>
          <a:p>
            <a:r>
              <a:rPr lang="es-CO" dirty="0"/>
              <a:t>Alimentos ricos en carbohidratos complejos</a:t>
            </a:r>
          </a:p>
        </p:txBody>
      </p:sp>
    </p:spTree>
    <p:extLst>
      <p:ext uri="{BB962C8B-B14F-4D97-AF65-F5344CB8AC3E}">
        <p14:creationId xmlns:p14="http://schemas.microsoft.com/office/powerpoint/2010/main" val="3653084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1143000"/>
          </a:xfrm>
        </p:spPr>
        <p:txBody>
          <a:bodyPr>
            <a:noAutofit/>
          </a:bodyPr>
          <a:lstStyle/>
          <a:p>
            <a:pPr fontAlgn="t"/>
            <a:r>
              <a:rPr lang="es-CO" b="0" dirty="0">
                <a:solidFill>
                  <a:srgbClr val="FF0000"/>
                </a:solidFill>
              </a:rPr>
              <a:t>Alimentos ricos en carbohidratos simples</a:t>
            </a:r>
            <a:br>
              <a:rPr lang="es-CO" b="0" dirty="0">
                <a:solidFill>
                  <a:srgbClr val="FF0000"/>
                </a:solidFill>
              </a:rPr>
            </a:br>
            <a:r>
              <a:rPr lang="es-CO" dirty="0">
                <a:solidFill>
                  <a:srgbClr val="FF0000"/>
                </a:solidFill>
              </a:rPr>
              <a:t/>
            </a:r>
            <a:br>
              <a:rPr lang="es-CO" dirty="0">
                <a:solidFill>
                  <a:srgbClr val="FF0000"/>
                </a:solidFill>
              </a:rPr>
            </a:br>
            <a:endParaRPr lang="es-CO" dirty="0">
              <a:solidFill>
                <a:srgbClr val="FF0000"/>
              </a:solidFill>
            </a:endParaRPr>
          </a:p>
        </p:txBody>
      </p:sp>
      <p:sp>
        <p:nvSpPr>
          <p:cNvPr id="3" name="2 Marcador de contenido"/>
          <p:cNvSpPr>
            <a:spLocks noGrp="1"/>
          </p:cNvSpPr>
          <p:nvPr>
            <p:ph idx="1"/>
          </p:nvPr>
        </p:nvSpPr>
        <p:spPr>
          <a:xfrm>
            <a:off x="13597" y="1964770"/>
            <a:ext cx="8229600" cy="4525963"/>
          </a:xfrm>
        </p:spPr>
        <p:txBody>
          <a:bodyPr>
            <a:normAutofit fontScale="85000" lnSpcReduction="20000"/>
          </a:bodyPr>
          <a:lstStyle/>
          <a:p>
            <a:pPr fontAlgn="t"/>
            <a:r>
              <a:rPr lang="es-CO" dirty="0"/>
              <a:t>Los alimentos ricos en carbohidratos simples son aquellos que el cuerpo absorbe rápidamente a nivel intestinal para ser utilizados como energía, haciendo con que se sienta hambre más rápido -a diferencia de los carbohidratos complejos que tienen alto contenido de fibras- algunos ejemplos son el azúcar refinado, azúcar morena, melaza, jarabe de maple, la miel, la fructosa que se encuentra en las frutas y la lactosa que es el azúcar presente en la leche.</a:t>
            </a:r>
          </a:p>
          <a:p>
            <a:pPr fontAlgn="t"/>
            <a:r>
              <a:rPr lang="es-CO" dirty="0"/>
              <a:t/>
            </a:r>
            <a:br>
              <a:rPr lang="es-CO" dirty="0"/>
            </a:br>
            <a:r>
              <a:rPr lang="es-CO" dirty="0"/>
              <a:t>Además de esto, existen algunos alimentos procesados que contienen azúcar en exceso como los dulces, refrescos, mermeladas, jugos pasteurizados, dulces de pastelería, gomitas y otras golosinas.  </a:t>
            </a:r>
          </a:p>
          <a:p>
            <a:pPr fontAlgn="t"/>
            <a:r>
              <a:rPr lang="es-CO" dirty="0"/>
              <a:t>Este tipo de carbohidratos elevan muy rápido el azúcar en la sangre por lo que se consideran alimentos con alto índice glucémico, motivo por el cual deben ser evitados por los diabéticos y por aquellas personas que intentan bajar de peso. </a:t>
            </a:r>
            <a:br>
              <a:rPr lang="es-CO" dirty="0"/>
            </a:br>
            <a:endParaRPr lang="es-CO" dirty="0"/>
          </a:p>
        </p:txBody>
      </p:sp>
    </p:spTree>
    <p:extLst>
      <p:ext uri="{BB962C8B-B14F-4D97-AF65-F5344CB8AC3E}">
        <p14:creationId xmlns:p14="http://schemas.microsoft.com/office/powerpoint/2010/main" val="1645806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67366" y="390914"/>
            <a:ext cx="8229600" cy="1813950"/>
          </a:xfrm>
        </p:spPr>
        <p:txBody>
          <a:bodyPr>
            <a:normAutofit/>
          </a:bodyPr>
          <a:lstStyle/>
          <a:p>
            <a:pPr fontAlgn="t"/>
            <a:r>
              <a:rPr lang="es-CO" b="0" dirty="0">
                <a:solidFill>
                  <a:schemeClr val="accent5"/>
                </a:solidFill>
              </a:rPr>
              <a:t>¿Cuáles son los carbohidratos buenos?</a:t>
            </a:r>
            <a:br>
              <a:rPr lang="es-CO" b="0" dirty="0">
                <a:solidFill>
                  <a:schemeClr val="accent5"/>
                </a:solidFill>
              </a:rPr>
            </a:br>
            <a:r>
              <a:rPr lang="es-CO" dirty="0">
                <a:solidFill>
                  <a:schemeClr val="accent5"/>
                </a:solidFill>
              </a:rPr>
              <a:t/>
            </a:r>
            <a:br>
              <a:rPr lang="es-CO" dirty="0">
                <a:solidFill>
                  <a:schemeClr val="accent5"/>
                </a:solidFill>
              </a:rPr>
            </a:br>
            <a:endParaRPr lang="es-CO" dirty="0">
              <a:solidFill>
                <a:schemeClr val="accent5"/>
              </a:solidFill>
            </a:endParaRPr>
          </a:p>
        </p:txBody>
      </p:sp>
      <p:sp>
        <p:nvSpPr>
          <p:cNvPr id="3" name="2 Marcador de contenido"/>
          <p:cNvSpPr>
            <a:spLocks noGrp="1"/>
          </p:cNvSpPr>
          <p:nvPr>
            <p:ph idx="1"/>
          </p:nvPr>
        </p:nvSpPr>
        <p:spPr>
          <a:xfrm>
            <a:off x="323528" y="1844824"/>
            <a:ext cx="8229600" cy="3853125"/>
          </a:xfrm>
        </p:spPr>
        <p:txBody>
          <a:bodyPr/>
          <a:lstStyle/>
          <a:p>
            <a:pPr fontAlgn="t"/>
            <a:r>
              <a:rPr lang="es-CO" dirty="0"/>
              <a:t>Aunque todas las fuentes de carbohidratos son buenas, escoger los que son más saludables no es una tarea fácil. La mejor opción para quienes desean perder peso o mejorar sus resultados en el gimnasio es consumir productos integrales, además de las frutas y vegetales, sin embargo, es importante siempre verificar el etiquetado nutricional de los alimentos, ya que muchos contienen azúcares añadidos.</a:t>
            </a:r>
          </a:p>
          <a:p>
            <a:pPr marL="0" indent="0">
              <a:buNone/>
            </a:pPr>
            <a:endParaRPr lang="es-CO" dirty="0"/>
          </a:p>
        </p:txBody>
      </p:sp>
    </p:spTree>
    <p:extLst>
      <p:ext uri="{BB962C8B-B14F-4D97-AF65-F5344CB8AC3E}">
        <p14:creationId xmlns:p14="http://schemas.microsoft.com/office/powerpoint/2010/main" val="2116052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43</TotalTime>
  <Words>885</Words>
  <Application>Microsoft Office PowerPoint</Application>
  <PresentationFormat>Presentación en pantalla (4:3)</PresentationFormat>
  <Paragraphs>55</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Bradley Hand ITC</vt:lpstr>
      <vt:lpstr>AR CHRISTY</vt:lpstr>
      <vt:lpstr>Tw Cen MT</vt:lpstr>
      <vt:lpstr>华文仿宋</vt:lpstr>
      <vt:lpstr>Paja</vt:lpstr>
      <vt:lpstr>Carbohidratos</vt:lpstr>
      <vt:lpstr>¿Que son?</vt:lpstr>
      <vt:lpstr>Presentación de PowerPoint</vt:lpstr>
      <vt:lpstr>Presentación de PowerPoint</vt:lpstr>
      <vt:lpstr>Alimentos ricos en carbohidratos complejos  </vt:lpstr>
      <vt:lpstr>Presentación de PowerPoint</vt:lpstr>
      <vt:lpstr>Presentación de PowerPoint</vt:lpstr>
      <vt:lpstr>Alimentos ricos en carbohidratos simples  </vt:lpstr>
      <vt:lpstr>¿Cuáles son los carbohidratos buenos?  </vt:lpstr>
      <vt:lpstr>A continuación presentamos algunas buenas fuentes de carbohidratos por su elevado contenido de fibra:</vt:lpstr>
      <vt:lpstr>¿Cómo usar los carbohidratos para aumentar la masa muscular?  </vt:lpstr>
      <vt:lpstr>Clasificación de los carbohidratos según su estructura</vt:lpstr>
      <vt:lpstr>Monosacáridos</vt:lpstr>
      <vt:lpstr>Presentación de PowerPoint</vt:lpstr>
      <vt:lpstr>Presentación de PowerPoint</vt:lpstr>
      <vt:lpstr>Oligosacáridos</vt:lpstr>
      <vt:lpstr>Presentación de PowerPoint</vt:lpstr>
      <vt:lpstr>Polisacáridos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carbohidratos</dc:title>
  <dc:creator>copitos</dc:creator>
  <cp:lastModifiedBy>Carolina</cp:lastModifiedBy>
  <cp:revision>5</cp:revision>
  <dcterms:created xsi:type="dcterms:W3CDTF">2018-09-23T00:59:59Z</dcterms:created>
  <dcterms:modified xsi:type="dcterms:W3CDTF">2018-09-23T02:53:01Z</dcterms:modified>
</cp:coreProperties>
</file>